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795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26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28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79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643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175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608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6346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67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945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57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F5942-57EA-B347-991E-E01C3469ECA6}" type="datetimeFigureOut">
              <a:rPr lang="es-ES" smtClean="0"/>
              <a:t>29/06/15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00ED5-EFBB-8940-B8E7-B0B8714A239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669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66689" y="184150"/>
            <a:ext cx="4313444" cy="315305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square" lIns="68415" tIns="34208" rIns="68415" bIns="34208"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s-ES" sz="1600" b="1" dirty="0" smtClean="0"/>
              <a:t>Punción accidental de </a:t>
            </a:r>
            <a:r>
              <a:rPr lang="es-ES" sz="1600" b="1" dirty="0" smtClean="0"/>
              <a:t>Duramadre </a:t>
            </a:r>
            <a:r>
              <a:rPr lang="es-ES" sz="1600" b="1" dirty="0" smtClean="0"/>
              <a:t>(</a:t>
            </a:r>
            <a:r>
              <a:rPr lang="es-ES" sz="1600" b="1" dirty="0" smtClean="0"/>
              <a:t>PAD)</a:t>
            </a:r>
            <a:endParaRPr lang="es-ES" sz="14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279525" y="3333674"/>
            <a:ext cx="5693340" cy="25375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square" lIns="68415" tIns="34208" rIns="68415" bIns="34208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es-ES" sz="1200" dirty="0" smtClean="0">
                <a:solidFill>
                  <a:srgbClr val="000000"/>
                </a:solidFill>
              </a:rPr>
              <a:t>Cloruro Mórfico 150-250mcg/24h. RETIRAR CATÉTER A LAS 24H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238224" y="908277"/>
            <a:ext cx="4114940" cy="438416"/>
          </a:xfrm>
          <a:prstGeom prst="rect">
            <a:avLst/>
          </a:prstGeom>
          <a:solidFill>
            <a:srgbClr val="CCECFF"/>
          </a:solidFill>
          <a:ln>
            <a:noFill/>
            <a:headEnd/>
            <a:tailEnd/>
          </a:ln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dirty="0" smtClean="0"/>
              <a:t>Colocar catéter </a:t>
            </a:r>
            <a:r>
              <a:rPr lang="es-ES" sz="1200" dirty="0" err="1" smtClean="0"/>
              <a:t>intradural</a:t>
            </a:r>
            <a:r>
              <a:rPr lang="es-ES" sz="1200" dirty="0" smtClean="0"/>
              <a:t> y analgesia /anestesia a bolos (24h)</a:t>
            </a:r>
            <a:endParaRPr lang="es-ES" sz="1200" dirty="0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9865" y="1142984"/>
            <a:ext cx="902607" cy="449603"/>
          </a:xfrm>
          <a:prstGeom prst="rect">
            <a:avLst/>
          </a:prstGeom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8415" tIns="34208" rIns="68415" bIns="34208">
            <a:spAutoFit/>
          </a:bodyPr>
          <a:lstStyle/>
          <a:p>
            <a:pPr algn="ctr" defTabSz="957341">
              <a:spcBef>
                <a:spcPct val="50000"/>
              </a:spcBef>
              <a:defRPr/>
            </a:pPr>
            <a:r>
              <a:rPr lang="es-ES" sz="1200" u="sng" dirty="0"/>
              <a:t>Técnica </a:t>
            </a:r>
            <a:br>
              <a:rPr lang="es-ES" sz="1200" u="sng" dirty="0"/>
            </a:br>
            <a:r>
              <a:rPr lang="es-ES" sz="1200" u="sng" dirty="0" smtClean="0"/>
              <a:t>EPIDURAL</a:t>
            </a:r>
            <a:endParaRPr lang="es-ES" sz="1200" u="sng" dirty="0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5545505" y="1249712"/>
            <a:ext cx="3003202" cy="623082"/>
          </a:xfrm>
          <a:prstGeom prst="rect">
            <a:avLst/>
          </a:prstGeom>
          <a:solidFill>
            <a:srgbClr val="FFDB69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dirty="0" smtClean="0"/>
              <a:t>Catéter epidural en distinto nivel. Anestesia analgesia: bolos con bajos </a:t>
            </a:r>
            <a:r>
              <a:rPr lang="es-ES" sz="1200" dirty="0" err="1" smtClean="0"/>
              <a:t>vol</a:t>
            </a:r>
            <a:r>
              <a:rPr lang="es-ES" sz="1200" dirty="0" smtClean="0"/>
              <a:t>/concentraciones</a:t>
            </a:r>
            <a:endParaRPr lang="es-ES" sz="1200" dirty="0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71438" y="2083678"/>
            <a:ext cx="881034" cy="438416"/>
          </a:xfrm>
          <a:prstGeom prst="rect">
            <a:avLst/>
          </a:prstGeom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8415" tIns="34208" rIns="68415" bIns="34208">
            <a:spAutoFit/>
          </a:bodyPr>
          <a:lstStyle/>
          <a:p>
            <a:pPr algn="ctr" defTabSz="957341">
              <a:spcBef>
                <a:spcPct val="50000"/>
              </a:spcBef>
              <a:defRPr/>
            </a:pPr>
            <a:r>
              <a:rPr lang="es-ES" sz="1200" u="sng" dirty="0" smtClean="0"/>
              <a:t>Durante el parto</a:t>
            </a:r>
            <a:endParaRPr lang="es-ES" sz="1200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72008" y="3368952"/>
            <a:ext cx="667884" cy="253750"/>
          </a:xfrm>
          <a:prstGeom prst="rect">
            <a:avLst/>
          </a:prstGeom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u="sng" dirty="0" smtClean="0"/>
              <a:t>URPA</a:t>
            </a:r>
            <a:endParaRPr lang="es-ES" sz="1200" dirty="0"/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7242161" y="137206"/>
            <a:ext cx="1169458" cy="25375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dirty="0">
                <a:solidFill>
                  <a:srgbClr val="17375E"/>
                </a:solidFill>
              </a:rPr>
              <a:t>1ª opción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7242502" y="446088"/>
            <a:ext cx="1168400" cy="254000"/>
          </a:xfrm>
          <a:prstGeom prst="rect">
            <a:avLst/>
          </a:prstGeom>
          <a:solidFill>
            <a:srgbClr val="FFDB69"/>
          </a:solidFill>
          <a:ln w="9525">
            <a:noFill/>
            <a:miter lim="800000"/>
            <a:headEnd/>
            <a:tailEnd/>
          </a:ln>
        </p:spPr>
        <p:txBody>
          <a:bodyPr lIns="68415" tIns="34208" rIns="68415" bIns="34208"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s-ES" sz="1200" dirty="0">
                <a:solidFill>
                  <a:srgbClr val="17375E"/>
                </a:solidFill>
              </a:rPr>
              <a:t>2ª opción</a:t>
            </a:r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0" y="1938338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68415" tIns="34208" rIns="68415" bIns="34208"/>
          <a:lstStyle/>
          <a:p>
            <a:endParaRPr lang="es-ES"/>
          </a:p>
        </p:txBody>
      </p:sp>
      <p:sp>
        <p:nvSpPr>
          <p:cNvPr id="14" name="Line 31"/>
          <p:cNvSpPr>
            <a:spLocks noChangeShapeType="1"/>
          </p:cNvSpPr>
          <p:nvPr/>
        </p:nvSpPr>
        <p:spPr bwMode="auto">
          <a:xfrm>
            <a:off x="-49213" y="3245937"/>
            <a:ext cx="91932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68415" tIns="34208" rIns="68415" bIns="34208"/>
          <a:lstStyle/>
          <a:p>
            <a:endParaRPr lang="es-ES"/>
          </a:p>
        </p:txBody>
      </p:sp>
      <p:sp>
        <p:nvSpPr>
          <p:cNvPr id="15" name="Line 32"/>
          <p:cNvSpPr>
            <a:spLocks noChangeShapeType="1"/>
          </p:cNvSpPr>
          <p:nvPr/>
        </p:nvSpPr>
        <p:spPr bwMode="auto">
          <a:xfrm>
            <a:off x="1049338" y="785813"/>
            <a:ext cx="46037" cy="6072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68415" tIns="34208" rIns="68415" bIns="34208"/>
          <a:lstStyle/>
          <a:p>
            <a:endParaRPr lang="es-ES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212573" y="2008667"/>
            <a:ext cx="6995126" cy="253750"/>
          </a:xfrm>
          <a:prstGeom prst="rect">
            <a:avLst/>
          </a:prstGeom>
          <a:solidFill>
            <a:srgbClr val="CCECFF"/>
          </a:solidFill>
          <a:ln>
            <a:noFill/>
            <a:headEnd/>
            <a:tailEnd/>
          </a:ln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dirty="0" smtClean="0"/>
              <a:t>Bolos de </a:t>
            </a:r>
            <a:r>
              <a:rPr lang="es-ES" sz="1200" dirty="0" err="1" smtClean="0"/>
              <a:t>Bupivacaina</a:t>
            </a:r>
            <a:r>
              <a:rPr lang="es-ES" sz="1200" dirty="0" smtClean="0"/>
              <a:t> </a:t>
            </a:r>
            <a:r>
              <a:rPr lang="es-ES" sz="1200" dirty="0" smtClean="0"/>
              <a:t>isobara(1ml al 0.25%) </a:t>
            </a:r>
            <a:r>
              <a:rPr lang="es-ES" sz="1200" dirty="0" smtClean="0"/>
              <a:t>2,5mg+25mcg </a:t>
            </a:r>
            <a:r>
              <a:rPr lang="es-ES" sz="1200" dirty="0" err="1" smtClean="0"/>
              <a:t>fentanest</a:t>
            </a:r>
            <a:r>
              <a:rPr lang="es-ES" sz="1200" dirty="0"/>
              <a:t> </a:t>
            </a:r>
            <a:r>
              <a:rPr lang="es-ES" sz="1200" dirty="0" smtClean="0"/>
              <a:t>si dolor </a:t>
            </a:r>
            <a:r>
              <a:rPr lang="es-ES" sz="1200" dirty="0" smtClean="0"/>
              <a:t>(duraci</a:t>
            </a:r>
            <a:r>
              <a:rPr lang="es-ES" sz="1200" dirty="0" smtClean="0"/>
              <a:t>ón </a:t>
            </a:r>
            <a:r>
              <a:rPr lang="es-ES" sz="1200" dirty="0" smtClean="0"/>
              <a:t>60</a:t>
            </a:r>
            <a:r>
              <a:rPr lang="es-ES" sz="1200" dirty="0" smtClean="0"/>
              <a:t>-120min)</a:t>
            </a:r>
            <a:endParaRPr lang="es-ES" sz="1200" dirty="0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1224468" y="2373618"/>
            <a:ext cx="6983231" cy="253750"/>
          </a:xfrm>
          <a:prstGeom prst="rect">
            <a:avLst/>
          </a:prstGeom>
          <a:solidFill>
            <a:srgbClr val="FFDB69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dirty="0" smtClean="0"/>
              <a:t>Bolos de 3ml de </a:t>
            </a:r>
            <a:r>
              <a:rPr lang="es-ES" sz="1200" dirty="0" err="1" smtClean="0"/>
              <a:t>Levobupivacaina</a:t>
            </a:r>
            <a:r>
              <a:rPr lang="es-ES" sz="1200" dirty="0" smtClean="0"/>
              <a:t> 0.125/0.25%+ 3-5mcg </a:t>
            </a:r>
            <a:r>
              <a:rPr lang="es-ES" sz="1200" dirty="0" err="1" smtClean="0"/>
              <a:t>fentanest</a:t>
            </a:r>
            <a:r>
              <a:rPr lang="es-ES" sz="1200" dirty="0" smtClean="0"/>
              <a:t> por ml /según evolución</a:t>
            </a:r>
            <a:endParaRPr lang="es-ES" sz="1200" dirty="0"/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293780" y="3707972"/>
            <a:ext cx="3764022" cy="253750"/>
          </a:xfrm>
          <a:prstGeom prst="rect">
            <a:avLst/>
          </a:prstGeom>
          <a:solidFill>
            <a:srgbClr val="FFDB69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dirty="0" smtClean="0"/>
              <a:t>Cloruro Mórfico 3mg en SF 10ml y retirar catéter</a:t>
            </a:r>
            <a:endParaRPr lang="es-ES" sz="1200" dirty="0"/>
          </a:p>
        </p:txBody>
      </p:sp>
      <p:sp>
        <p:nvSpPr>
          <p:cNvPr id="19" name="Line 31"/>
          <p:cNvSpPr>
            <a:spLocks noChangeShapeType="1"/>
          </p:cNvSpPr>
          <p:nvPr/>
        </p:nvSpPr>
        <p:spPr bwMode="auto">
          <a:xfrm>
            <a:off x="-3643" y="4057101"/>
            <a:ext cx="91476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68415" tIns="34208" rIns="68415" bIns="34208"/>
          <a:lstStyle/>
          <a:p>
            <a:endParaRPr lang="es-ES"/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200703" y="4207494"/>
            <a:ext cx="4923982" cy="1284802"/>
          </a:xfrm>
          <a:prstGeom prst="rect">
            <a:avLst/>
          </a:prstGeom>
          <a:solidFill>
            <a:srgbClr val="CCECFF"/>
          </a:solidFill>
          <a:ln>
            <a:noFill/>
            <a:headEnd/>
            <a:tailEnd/>
          </a:ln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415" tIns="34208" rIns="68415" bIns="34208">
            <a:spAutoFit/>
          </a:bodyPr>
          <a:lstStyle/>
          <a:p>
            <a:pPr defTabSz="957341">
              <a:lnSpc>
                <a:spcPct val="50000"/>
              </a:lnSpc>
              <a:spcBef>
                <a:spcPct val="50000"/>
              </a:spcBef>
              <a:defRPr/>
            </a:pPr>
            <a:endParaRPr lang="es-ES" sz="1200" dirty="0" smtClean="0"/>
          </a:p>
          <a:p>
            <a:pPr defTabSz="957341">
              <a:lnSpc>
                <a:spcPct val="50000"/>
              </a:lnSpc>
              <a:spcBef>
                <a:spcPct val="50000"/>
              </a:spcBef>
              <a:defRPr/>
            </a:pPr>
            <a:r>
              <a:rPr lang="es-ES" sz="1200" dirty="0" smtClean="0"/>
              <a:t>Tratamiento conservador 48h/72h</a:t>
            </a:r>
          </a:p>
          <a:p>
            <a:pPr defTabSz="957341">
              <a:lnSpc>
                <a:spcPct val="50000"/>
              </a:lnSpc>
              <a:spcBef>
                <a:spcPct val="50000"/>
              </a:spcBef>
              <a:defRPr/>
            </a:pPr>
            <a:r>
              <a:rPr lang="es-ES" sz="1200" dirty="0" smtClean="0"/>
              <a:t>-reposo </a:t>
            </a:r>
            <a:r>
              <a:rPr lang="es-ES" sz="1200" dirty="0" err="1" smtClean="0"/>
              <a:t>absoluto+normohidratación</a:t>
            </a:r>
            <a:endParaRPr lang="es-ES" sz="1200" dirty="0" smtClean="0"/>
          </a:p>
          <a:p>
            <a:pPr defTabSz="957341">
              <a:lnSpc>
                <a:spcPct val="50000"/>
              </a:lnSpc>
              <a:spcBef>
                <a:spcPct val="50000"/>
              </a:spcBef>
              <a:defRPr/>
            </a:pPr>
            <a:r>
              <a:rPr lang="es-ES" sz="1200" dirty="0" smtClean="0"/>
              <a:t>-</a:t>
            </a:r>
            <a:r>
              <a:rPr lang="es-ES" sz="1200" dirty="0" err="1" smtClean="0"/>
              <a:t>AINEs+paracetamol</a:t>
            </a:r>
            <a:r>
              <a:rPr lang="es-ES" sz="1200" dirty="0" smtClean="0"/>
              <a:t> </a:t>
            </a:r>
            <a:r>
              <a:rPr lang="es-ES" sz="1200" dirty="0" err="1" smtClean="0"/>
              <a:t>ev</a:t>
            </a:r>
            <a:r>
              <a:rPr lang="es-ES" sz="1200" dirty="0" smtClean="0"/>
              <a:t>/8h</a:t>
            </a:r>
          </a:p>
          <a:p>
            <a:pPr defTabSz="957341">
              <a:lnSpc>
                <a:spcPct val="50000"/>
              </a:lnSpc>
              <a:spcBef>
                <a:spcPct val="50000"/>
              </a:spcBef>
              <a:defRPr/>
            </a:pPr>
            <a:r>
              <a:rPr lang="es-ES" sz="1200" dirty="0" smtClean="0"/>
              <a:t>-</a:t>
            </a:r>
            <a:r>
              <a:rPr lang="es-ES" sz="1200" dirty="0" err="1" smtClean="0"/>
              <a:t>Cafeina</a:t>
            </a:r>
            <a:r>
              <a:rPr lang="es-ES" sz="1200" dirty="0" smtClean="0"/>
              <a:t> 300mg/24h</a:t>
            </a:r>
          </a:p>
          <a:p>
            <a:pPr defTabSz="957341">
              <a:lnSpc>
                <a:spcPct val="50000"/>
              </a:lnSpc>
              <a:spcBef>
                <a:spcPct val="50000"/>
              </a:spcBef>
              <a:defRPr/>
            </a:pPr>
            <a:r>
              <a:rPr lang="es-ES" sz="1200" dirty="0" smtClean="0"/>
              <a:t>-</a:t>
            </a:r>
            <a:r>
              <a:rPr lang="es-ES" sz="1200" dirty="0" err="1" smtClean="0"/>
              <a:t>Actocortina</a:t>
            </a:r>
            <a:r>
              <a:rPr lang="es-ES" sz="1200" dirty="0" smtClean="0"/>
              <a:t> 100mg 3 dosis</a:t>
            </a:r>
          </a:p>
          <a:p>
            <a:pPr defTabSz="957341">
              <a:lnSpc>
                <a:spcPct val="50000"/>
              </a:lnSpc>
              <a:spcBef>
                <a:spcPct val="50000"/>
              </a:spcBef>
              <a:defRPr/>
            </a:pPr>
            <a:endParaRPr lang="es-ES" sz="1200" dirty="0"/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6672764" y="4292263"/>
            <a:ext cx="1139476" cy="253750"/>
          </a:xfrm>
          <a:prstGeom prst="rect">
            <a:avLst/>
          </a:prstGeom>
          <a:solidFill>
            <a:srgbClr val="CCECFF"/>
          </a:solidFill>
          <a:ln>
            <a:noFill/>
            <a:headEnd/>
            <a:tailEnd/>
          </a:ln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dirty="0" smtClean="0"/>
              <a:t>Mejoría: ALTA</a:t>
            </a:r>
            <a:endParaRPr lang="es-ES" sz="1200" dirty="0"/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6672764" y="4760639"/>
            <a:ext cx="1875212" cy="623082"/>
          </a:xfrm>
          <a:prstGeom prst="rect">
            <a:avLst/>
          </a:prstGeom>
          <a:solidFill>
            <a:srgbClr val="FFDB69"/>
          </a:solidFill>
          <a:ln w="9525">
            <a:noFill/>
            <a:miter lim="800000"/>
            <a:headEnd/>
            <a:tailEnd/>
          </a:ln>
        </p:spPr>
        <p:txBody>
          <a:bodyPr wrap="square" lIns="68415" tIns="34208" rIns="68415" bIns="34208"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s-ES" sz="1200" dirty="0" smtClean="0">
                <a:solidFill>
                  <a:srgbClr val="000000"/>
                </a:solidFill>
              </a:rPr>
              <a:t>NO Mejoría: plantear PH (parche hemático) 48-72h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501932" y="5530756"/>
            <a:ext cx="2978201" cy="253750"/>
          </a:xfrm>
          <a:prstGeom prst="rect">
            <a:avLst/>
          </a:prstGeom>
          <a:solidFill>
            <a:srgbClr val="C0504D"/>
          </a:solidFill>
          <a:ln w="9525">
            <a:noFill/>
            <a:miter lim="800000"/>
            <a:headEnd/>
            <a:tailEnd/>
          </a:ln>
        </p:spPr>
        <p:txBody>
          <a:bodyPr wrap="square" lIns="68415" tIns="34208" rIns="68415" bIns="34208"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s-ES" sz="1200" dirty="0" smtClean="0">
                <a:solidFill>
                  <a:srgbClr val="000000"/>
                </a:solidFill>
              </a:rPr>
              <a:t>No Mejoría o cefalea atípica = RNM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6972865" y="5657631"/>
            <a:ext cx="1246126" cy="253750"/>
          </a:xfrm>
          <a:prstGeom prst="rect">
            <a:avLst/>
          </a:prstGeom>
          <a:solidFill>
            <a:srgbClr val="FFDB69"/>
          </a:solidFill>
          <a:ln w="9525">
            <a:noFill/>
            <a:miter lim="800000"/>
            <a:headEnd/>
            <a:tailEnd/>
          </a:ln>
        </p:spPr>
        <p:txBody>
          <a:bodyPr wrap="square" lIns="68415" tIns="34208" rIns="68415" bIns="34208"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s-ES" sz="1200" dirty="0" smtClean="0">
                <a:solidFill>
                  <a:srgbClr val="000000"/>
                </a:solidFill>
              </a:rPr>
              <a:t>Mejoría: ALTA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3452107" y="6101793"/>
            <a:ext cx="1901057" cy="623082"/>
          </a:xfrm>
          <a:prstGeom prst="rect">
            <a:avLst/>
          </a:prstGeom>
          <a:solidFill>
            <a:srgbClr val="C0504D"/>
          </a:solidFill>
          <a:ln w="9525">
            <a:noFill/>
            <a:miter lim="800000"/>
            <a:headEnd/>
            <a:tailEnd/>
          </a:ln>
        </p:spPr>
        <p:txBody>
          <a:bodyPr wrap="square" lIns="68415" tIns="34208" rIns="68415" bIns="34208"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s-ES" sz="1200" dirty="0" smtClean="0">
                <a:solidFill>
                  <a:srgbClr val="000000"/>
                </a:solidFill>
              </a:rPr>
              <a:t>RNM NORMAL: nuevo Parche Hemático a las 48h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70971" y="2732656"/>
            <a:ext cx="881034" cy="438416"/>
          </a:xfrm>
          <a:prstGeom prst="rect">
            <a:avLst/>
          </a:prstGeom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8415" tIns="34208" rIns="68415" bIns="34208">
            <a:spAutoFit/>
          </a:bodyPr>
          <a:lstStyle/>
          <a:p>
            <a:pPr algn="ctr" defTabSz="957341">
              <a:spcBef>
                <a:spcPct val="50000"/>
              </a:spcBef>
              <a:defRPr/>
            </a:pPr>
            <a:r>
              <a:rPr lang="es-ES" sz="1200" u="sng" dirty="0" smtClean="0"/>
              <a:t>Durante cirugía </a:t>
            </a:r>
            <a:endParaRPr lang="es-ES" sz="1200" dirty="0"/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223865" y="2845201"/>
            <a:ext cx="6995126" cy="253750"/>
          </a:xfrm>
          <a:prstGeom prst="rect">
            <a:avLst/>
          </a:prstGeom>
          <a:solidFill>
            <a:srgbClr val="CCECFF"/>
          </a:solidFill>
          <a:ln>
            <a:noFill/>
            <a:headEnd/>
            <a:tailEnd/>
          </a:ln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dirty="0" smtClean="0"/>
              <a:t>Bolos de </a:t>
            </a:r>
            <a:r>
              <a:rPr lang="es-ES" sz="1200" dirty="0" err="1" smtClean="0"/>
              <a:t>Bupivacaina</a:t>
            </a:r>
            <a:r>
              <a:rPr lang="es-ES" sz="1200" dirty="0" smtClean="0"/>
              <a:t> 5mg hasta nivel sensitivo deseado/ Cloruro mórfico 150-250mcg </a:t>
            </a:r>
            <a:endParaRPr lang="es-ES" sz="1200" dirty="0"/>
          </a:p>
        </p:txBody>
      </p:sp>
      <p:sp>
        <p:nvSpPr>
          <p:cNvPr id="28" name="Line 31"/>
          <p:cNvSpPr>
            <a:spLocks noChangeShapeType="1"/>
          </p:cNvSpPr>
          <p:nvPr/>
        </p:nvSpPr>
        <p:spPr bwMode="auto">
          <a:xfrm>
            <a:off x="-28893" y="2666817"/>
            <a:ext cx="91932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68415" tIns="34208" rIns="68415" bIns="34208"/>
          <a:lstStyle/>
          <a:p>
            <a:endParaRPr lang="es-ES"/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182084" y="4484864"/>
            <a:ext cx="667884" cy="253750"/>
          </a:xfrm>
          <a:prstGeom prst="rect">
            <a:avLst/>
          </a:prstGeom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8415" tIns="34208" rIns="68415" bIns="34208">
            <a:spAutoFit/>
          </a:bodyPr>
          <a:lstStyle/>
          <a:p>
            <a:pPr defTabSz="957341">
              <a:spcBef>
                <a:spcPct val="50000"/>
              </a:spcBef>
              <a:defRPr/>
            </a:pPr>
            <a:r>
              <a:rPr lang="es-ES" sz="1200" u="sng" dirty="0" smtClean="0"/>
              <a:t>Planta </a:t>
            </a:r>
            <a:endParaRPr lang="es-ES" sz="1200" dirty="0"/>
          </a:p>
        </p:txBody>
      </p:sp>
      <p:cxnSp>
        <p:nvCxnSpPr>
          <p:cNvPr id="30" name="Conector recto de flecha 29"/>
          <p:cNvCxnSpPr>
            <a:endCxn id="21" idx="1"/>
          </p:cNvCxnSpPr>
          <p:nvPr/>
        </p:nvCxnSpPr>
        <p:spPr>
          <a:xfrm flipV="1">
            <a:off x="6124685" y="4419138"/>
            <a:ext cx="548079" cy="126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22" idx="2"/>
            <a:endCxn id="24" idx="0"/>
          </p:cNvCxnSpPr>
          <p:nvPr/>
        </p:nvCxnSpPr>
        <p:spPr>
          <a:xfrm flipH="1">
            <a:off x="7595928" y="5383721"/>
            <a:ext cx="14442" cy="27391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>
            <a:stCxn id="23" idx="2"/>
            <a:endCxn id="25" idx="1"/>
          </p:cNvCxnSpPr>
          <p:nvPr/>
        </p:nvCxnSpPr>
        <p:spPr>
          <a:xfrm>
            <a:off x="2991033" y="5784506"/>
            <a:ext cx="461074" cy="628828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1276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184</Words>
  <Application>Microsoft Macintosh PowerPoint</Application>
  <PresentationFormat>Presentación en pantalla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particular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Office 2004 Test Drive</dc:creator>
  <cp:lastModifiedBy>Usuario de Office 2004 Test Drive</cp:lastModifiedBy>
  <cp:revision>1</cp:revision>
  <dcterms:created xsi:type="dcterms:W3CDTF">2015-06-29T08:46:18Z</dcterms:created>
  <dcterms:modified xsi:type="dcterms:W3CDTF">2015-06-29T08:53:43Z</dcterms:modified>
</cp:coreProperties>
</file>